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embeddedFontLst>
    <p:embeddedFont>
      <p:font typeface="Average" panose="020B0604020202020204" charset="0"/>
      <p:regular r:id="rId36"/>
    </p:embeddedFont>
    <p:embeddedFont>
      <p:font typeface="Open Sans" panose="020B0604020202020204" charset="0"/>
      <p:regular r:id="rId37"/>
      <p:bold r:id="rId38"/>
      <p:italic r:id="rId39"/>
      <p:boldItalic r:id="rId40"/>
    </p:embeddedFont>
    <p:embeddedFont>
      <p:font typeface="Open Sans Light" panose="020B0604020202020204" charset="0"/>
      <p:regular r:id="rId41"/>
      <p:bold r:id="rId42"/>
      <p:italic r:id="rId43"/>
      <p:boldItalic r:id="rId44"/>
    </p:embeddedFont>
    <p:embeddedFont>
      <p:font typeface="Open Sans SemiBold" panose="020B0604020202020204" charset="0"/>
      <p:regular r:id="rId45"/>
      <p:bold r:id="rId46"/>
      <p:italic r:id="rId47"/>
      <p:boldItalic r:id="rId48"/>
    </p:embeddedFont>
    <p:embeddedFont>
      <p:font typeface="Oswald" panose="020B0604020202020204" charset="0"/>
      <p:regular r:id="rId49"/>
      <p:bold r:id="rId50"/>
    </p:embeddedFont>
    <p:embeddedFont>
      <p:font typeface="Oswald Regular" panose="020B0604020202020204" charset="0"/>
      <p:regular r:id="rId51"/>
      <p:bold r:id="rId5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D8A088-1545-4C28-B3CF-E187A4846989}">
  <a:tblStyle styleId="{D1D8A088-1545-4C28-B3CF-E187A48469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font" Target="fonts/font12.fntdata"/><Relationship Id="rId50" Type="http://schemas.openxmlformats.org/officeDocument/2006/relationships/font" Target="fonts/font15.fntdata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font" Target="fonts/font10.fntdata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9.fntdata"/><Relationship Id="rId52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Relationship Id="rId48" Type="http://schemas.openxmlformats.org/officeDocument/2006/relationships/font" Target="fonts/font13.fntdata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font" Target="fonts/font11.fntdata"/><Relationship Id="rId20" Type="http://schemas.openxmlformats.org/officeDocument/2006/relationships/slide" Target="slides/slide19.xml"/><Relationship Id="rId41" Type="http://schemas.openxmlformats.org/officeDocument/2006/relationships/font" Target="fonts/font6.fntdata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49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b6b691569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b6b691569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b6b69156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b6b69156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b6b69156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b6b69156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b6b691569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b6b691569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b6b69156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b6b69156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5b6b691569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5b6b691569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3b83631a13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3b83631a13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5b6b6915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5b6b6915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b83631a13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b83631a13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b83631a13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b83631a13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3b83631a13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3b83631a13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b83631a13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b83631a13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3b83631a1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3b83631a1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b83631a13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b83631a13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b83631a1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3b83631a1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b83631a13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b83631a13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b83631a13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b83631a13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b83631a13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b83631a13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5b6b69156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5b6b691569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3b83631a13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3b83631a13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b83631a13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b83631a13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b6b691569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5b6b691569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3b83631a13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3b83631a13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b83631a13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b83631a13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b83631a13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3b83631a13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3b83631a13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3b83631a13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b6b691569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b6b691569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b6b691569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b6b691569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b6b691569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b6b691569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6b691569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6b691569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b83631a13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b83631a13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b83631a13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b83631a13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ECFF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6745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swald Regular"/>
              <a:buNone/>
              <a:defRPr sz="48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Open Sans"/>
              <a:buNone/>
              <a:defRPr sz="2400" i="1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ECFFE9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swald Regular"/>
              <a:buNone/>
              <a:defRPr sz="48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ECFFE9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lvl="2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lvl="3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lvl="4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lvl="5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3200400" lvl="6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3657600" lvl="7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4114800" lvl="8" indent="-31750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ECFFE9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Oswald Regular"/>
              <a:buNone/>
              <a:defRPr sz="42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rgbClr val="D9F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kw.uni-osnabrueck.de/studiengaenge/auslandsaufenthalt/studium_mit_erasmus/partneruniversitaete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osnabrueck.de/studium/studium-und-praktikum-im-ausland/austauschprogramme/partneruniversitaeten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lbright.de/programs-for-germans/studierende-und-graduierte/studienstipendie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lbright.de/programs-for-germans/studierende-und-graduierte/reisestipendie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ad.de/rise/de/rise-weltweit/praktikum-finden/bewerberportal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acs.ca/en/programs/globalink/globalink-research-internshi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oist.jp/grad/research-intern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osnabrueck.de/studium/studium-und-praktikum-im-ausland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kw-eras@uos.de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beate.teutloff@uos.de" TargetMode="External"/><Relationship Id="rId4" Type="http://schemas.openxmlformats.org/officeDocument/2006/relationships/hyperlink" Target="mailto:verena.blum@uos.de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FE9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Semester Abroad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first introduction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General Idea	</a:t>
            </a:r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body" idx="1"/>
          </p:nvPr>
        </p:nvSpPr>
        <p:spPr>
          <a:xfrm>
            <a:off x="346425" y="1021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study abroad for at least one semester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courses may count towards your optional or compulsory optional modules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different options: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682250" y="2478800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>
              <a:solidFill>
                <a:srgbClr val="38761D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3463625" y="2478875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B4A7D6"/>
          </a:solidFill>
          <a:ln w="28575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Open Sans"/>
                <a:ea typeface="Open Sans"/>
                <a:cs typeface="Open Sans"/>
                <a:sym typeface="Open Sans"/>
              </a:rPr>
              <a:t>IKW Partnernships</a:t>
            </a:r>
            <a:endParaRPr sz="9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6245025" y="2478875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15"/>
          <p:cNvSpPr/>
          <p:nvPr/>
        </p:nvSpPr>
        <p:spPr>
          <a:xfrm>
            <a:off x="3811475" y="3992250"/>
            <a:ext cx="1521000" cy="4452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5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5" name="Google Shape;145;p15"/>
          <p:cNvCxnSpPr>
            <a:stCxn id="141" idx="2"/>
            <a:endCxn id="143" idx="0"/>
          </p:cNvCxnSpPr>
          <p:nvPr/>
        </p:nvCxnSpPr>
        <p:spPr>
          <a:xfrm rot="5400000">
            <a:off x="4467788" y="3888062"/>
            <a:ext cx="208375" cy="127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488813" y="2578576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62" name="Google Shape;162;p16"/>
          <p:cNvGrpSpPr/>
          <p:nvPr/>
        </p:nvGrpSpPr>
        <p:grpSpPr>
          <a:xfrm>
            <a:off x="2705513" y="1292700"/>
            <a:ext cx="2110264" cy="3317250"/>
            <a:chOff x="2705513" y="1292700"/>
            <a:chExt cx="2110264" cy="3317250"/>
          </a:xfrm>
        </p:grpSpPr>
        <p:cxnSp>
          <p:nvCxnSpPr>
            <p:cNvPr id="163" name="Google Shape;163;p16"/>
            <p:cNvCxnSpPr>
              <a:stCxn id="153" idx="3"/>
              <a:endCxn id="155" idx="2"/>
            </p:cNvCxnSpPr>
            <p:nvPr/>
          </p:nvCxnSpPr>
          <p:spPr>
            <a:xfrm flipV="1">
              <a:off x="2705513" y="1292700"/>
              <a:ext cx="2110187" cy="1685176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6"/>
            <p:cNvCxnSpPr>
              <a:stCxn id="153" idx="3"/>
              <a:endCxn id="160" idx="2"/>
            </p:cNvCxnSpPr>
            <p:nvPr/>
          </p:nvCxnSpPr>
          <p:spPr>
            <a:xfrm>
              <a:off x="2705513" y="2977876"/>
              <a:ext cx="2110187" cy="1632074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6"/>
            <p:cNvCxnSpPr>
              <a:stCxn id="153" idx="3"/>
              <a:endCxn id="156" idx="2"/>
            </p:cNvCxnSpPr>
            <p:nvPr/>
          </p:nvCxnSpPr>
          <p:spPr>
            <a:xfrm>
              <a:off x="2705513" y="2977876"/>
              <a:ext cx="2110264" cy="305174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6"/>
            <p:cNvCxnSpPr>
              <a:stCxn id="153" idx="3"/>
              <a:endCxn id="157" idx="2"/>
            </p:cNvCxnSpPr>
            <p:nvPr/>
          </p:nvCxnSpPr>
          <p:spPr>
            <a:xfrm flipV="1">
              <a:off x="2705513" y="2619600"/>
              <a:ext cx="2110187" cy="358276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3" name="Google Shape;173;p16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174" name="Google Shape;174;p16"/>
            <p:cNvCxnSpPr>
              <a:stCxn id="154" idx="3"/>
              <a:endCxn id="156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16"/>
            <p:cNvCxnSpPr>
              <a:stCxn id="154" idx="3"/>
              <a:endCxn id="157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16"/>
            <p:cNvCxnSpPr>
              <a:stCxn id="154" idx="3"/>
              <a:endCxn id="158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Google Shape;177;p16"/>
            <p:cNvCxnSpPr>
              <a:stCxn id="154" idx="3"/>
              <a:endCxn id="159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8" name="Google Shape;178;p16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179" name="Google Shape;179;p16"/>
            <p:cNvCxnSpPr>
              <a:stCxn id="152" idx="3"/>
              <a:endCxn id="156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F1C23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0" name="Google Shape;180;p16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181" name="Google Shape;181;p16"/>
              <p:cNvCxnSpPr>
                <a:stCxn id="152" idx="3"/>
                <a:endCxn id="155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2" name="Google Shape;182;p16"/>
              <p:cNvCxnSpPr>
                <a:stCxn id="152" idx="3"/>
                <a:endCxn id="157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16"/>
              <p:cNvCxnSpPr>
                <a:stCxn id="152" idx="3"/>
                <a:endCxn id="158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" name="Google Shape;184;p16"/>
              <p:cNvCxnSpPr>
                <a:stCxn id="152" idx="3"/>
                <a:endCxn id="159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488825" y="20845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Google Shape;192;p17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17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7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488825" y="3019603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Non-ERASMUS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00" name="Google Shape;200;p17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201" name="Google Shape;201;p17"/>
            <p:cNvCxnSpPr>
              <a:stCxn id="190" idx="3"/>
              <a:endCxn id="194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02" name="Google Shape;202;p17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203" name="Google Shape;203;p17"/>
              <p:cNvCxnSpPr>
                <a:stCxn id="190" idx="3"/>
                <a:endCxn id="193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17"/>
              <p:cNvCxnSpPr>
                <a:stCxn id="190" idx="3"/>
                <a:endCxn id="195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17"/>
              <p:cNvCxnSpPr>
                <a:stCxn id="190" idx="3"/>
                <a:endCxn id="196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17"/>
              <p:cNvCxnSpPr>
                <a:stCxn id="190" idx="3"/>
                <a:endCxn id="197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7" name="Google Shape;207;p17"/>
          <p:cNvGrpSpPr/>
          <p:nvPr/>
        </p:nvGrpSpPr>
        <p:grpSpPr>
          <a:xfrm>
            <a:off x="2705525" y="1292803"/>
            <a:ext cx="2110200" cy="2653800"/>
            <a:chOff x="2705525" y="1292803"/>
            <a:chExt cx="2110200" cy="2653800"/>
          </a:xfrm>
        </p:grpSpPr>
        <p:cxnSp>
          <p:nvCxnSpPr>
            <p:cNvPr id="208" name="Google Shape;208;p17"/>
            <p:cNvCxnSpPr>
              <a:stCxn id="199" idx="3"/>
              <a:endCxn id="193" idx="2"/>
            </p:cNvCxnSpPr>
            <p:nvPr/>
          </p:nvCxnSpPr>
          <p:spPr>
            <a:xfrm rot="10800000" flipH="1">
              <a:off x="2705525" y="1292803"/>
              <a:ext cx="2110200" cy="21261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17"/>
            <p:cNvCxnSpPr>
              <a:stCxn id="199" idx="3"/>
              <a:endCxn id="194" idx="2"/>
            </p:cNvCxnSpPr>
            <p:nvPr/>
          </p:nvCxnSpPr>
          <p:spPr>
            <a:xfrm rot="10800000" flipH="1">
              <a:off x="2705525" y="3283003"/>
              <a:ext cx="2110200" cy="1359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17"/>
            <p:cNvCxnSpPr>
              <a:stCxn id="199" idx="3"/>
              <a:endCxn id="195" idx="2"/>
            </p:cNvCxnSpPr>
            <p:nvPr/>
          </p:nvCxnSpPr>
          <p:spPr>
            <a:xfrm rot="10800000" flipH="1">
              <a:off x="2705525" y="2619703"/>
              <a:ext cx="2110200" cy="7992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17"/>
            <p:cNvCxnSpPr>
              <a:stCxn id="199" idx="3"/>
              <a:endCxn id="196" idx="2"/>
            </p:cNvCxnSpPr>
            <p:nvPr/>
          </p:nvCxnSpPr>
          <p:spPr>
            <a:xfrm rot="10800000" flipH="1">
              <a:off x="2705525" y="1956103"/>
              <a:ext cx="2110200" cy="14628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17"/>
            <p:cNvCxnSpPr>
              <a:stCxn id="199" idx="3"/>
              <a:endCxn id="197" idx="2"/>
            </p:cNvCxnSpPr>
            <p:nvPr/>
          </p:nvCxnSpPr>
          <p:spPr>
            <a:xfrm>
              <a:off x="2705525" y="3418903"/>
              <a:ext cx="2110200" cy="5277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13" name="Google Shape;213;p17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214" name="Google Shape;214;p17"/>
            <p:cNvCxnSpPr>
              <a:stCxn id="192" idx="3"/>
              <a:endCxn id="194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7"/>
            <p:cNvCxnSpPr>
              <a:stCxn id="192" idx="3"/>
              <a:endCxn id="195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7"/>
            <p:cNvCxnSpPr>
              <a:stCxn id="192" idx="3"/>
              <a:endCxn id="196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7"/>
            <p:cNvCxnSpPr>
              <a:stCxn id="192" idx="3"/>
              <a:endCxn id="197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18" name="Google Shape;218;p17"/>
          <p:cNvGrpSpPr/>
          <p:nvPr/>
        </p:nvGrpSpPr>
        <p:grpSpPr>
          <a:xfrm>
            <a:off x="2705525" y="1292850"/>
            <a:ext cx="2110200" cy="3317100"/>
            <a:chOff x="2705525" y="1292850"/>
            <a:chExt cx="2110200" cy="3317100"/>
          </a:xfrm>
        </p:grpSpPr>
        <p:cxnSp>
          <p:nvCxnSpPr>
            <p:cNvPr id="219" name="Google Shape;219;p17"/>
            <p:cNvCxnSpPr>
              <a:stCxn id="191" idx="3"/>
              <a:endCxn id="193" idx="2"/>
            </p:cNvCxnSpPr>
            <p:nvPr/>
          </p:nvCxnSpPr>
          <p:spPr>
            <a:xfrm rot="10800000" flipH="1">
              <a:off x="2705525" y="1292850"/>
              <a:ext cx="2110200" cy="11910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7"/>
            <p:cNvCxnSpPr>
              <a:stCxn id="191" idx="3"/>
              <a:endCxn id="198" idx="2"/>
            </p:cNvCxnSpPr>
            <p:nvPr/>
          </p:nvCxnSpPr>
          <p:spPr>
            <a:xfrm>
              <a:off x="2705525" y="2483850"/>
              <a:ext cx="2110200" cy="21261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7"/>
            <p:cNvCxnSpPr>
              <a:stCxn id="191" idx="3"/>
              <a:endCxn id="194" idx="2"/>
            </p:cNvCxnSpPr>
            <p:nvPr/>
          </p:nvCxnSpPr>
          <p:spPr>
            <a:xfrm>
              <a:off x="2705525" y="2483850"/>
              <a:ext cx="2110200" cy="7992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7"/>
            <p:cNvCxnSpPr>
              <a:stCxn id="191" idx="3"/>
              <a:endCxn id="195" idx="2"/>
            </p:cNvCxnSpPr>
            <p:nvPr/>
          </p:nvCxnSpPr>
          <p:spPr>
            <a:xfrm>
              <a:off x="2705525" y="2483850"/>
              <a:ext cx="2110200" cy="1359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3" name="Google Shape;223;p17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17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17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6" name="Google Shape;226;p17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Google Shape;227;p17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8" name="Google Shape;228;p17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5" name="Google Shape;235;p18"/>
          <p:cNvSpPr/>
          <p:nvPr/>
        </p:nvSpPr>
        <p:spPr>
          <a:xfrm>
            <a:off x="488748" y="244275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6" name="Google Shape;236;p18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Google Shape;237;p18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8" name="Google Shape;238;p18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9" name="Google Shape;239;p18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0" name="Google Shape;240;p18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1" name="Google Shape;241;p18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2" name="Google Shape;242;p18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44" name="Google Shape;244;p18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245" name="Google Shape;245;p18"/>
            <p:cNvCxnSpPr>
              <a:stCxn id="234" idx="3"/>
              <a:endCxn id="238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46" name="Google Shape;246;p18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247" name="Google Shape;247;p18"/>
              <p:cNvCxnSpPr>
                <a:stCxn id="234" idx="3"/>
                <a:endCxn id="237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18"/>
              <p:cNvCxnSpPr>
                <a:stCxn id="234" idx="3"/>
                <a:endCxn id="239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18"/>
              <p:cNvCxnSpPr>
                <a:stCxn id="234" idx="3"/>
                <a:endCxn id="240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18"/>
              <p:cNvCxnSpPr>
                <a:stCxn id="234" idx="3"/>
                <a:endCxn id="241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51" name="Google Shape;251;p18"/>
          <p:cNvGrpSpPr/>
          <p:nvPr/>
        </p:nvGrpSpPr>
        <p:grpSpPr>
          <a:xfrm>
            <a:off x="2705448" y="1292700"/>
            <a:ext cx="2110329" cy="3317250"/>
            <a:chOff x="2705448" y="1292700"/>
            <a:chExt cx="2110329" cy="3317250"/>
          </a:xfrm>
        </p:grpSpPr>
        <p:cxnSp>
          <p:nvCxnSpPr>
            <p:cNvPr id="252" name="Google Shape;252;p18"/>
            <p:cNvCxnSpPr>
              <a:stCxn id="235" idx="3"/>
              <a:endCxn id="237" idx="2"/>
            </p:cNvCxnSpPr>
            <p:nvPr/>
          </p:nvCxnSpPr>
          <p:spPr>
            <a:xfrm flipV="1">
              <a:off x="2705448" y="1292700"/>
              <a:ext cx="2110252" cy="154935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8"/>
            <p:cNvCxnSpPr>
              <a:stCxn id="235" idx="3"/>
              <a:endCxn id="242" idx="2"/>
            </p:cNvCxnSpPr>
            <p:nvPr/>
          </p:nvCxnSpPr>
          <p:spPr>
            <a:xfrm>
              <a:off x="2705448" y="2842058"/>
              <a:ext cx="2110252" cy="176789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8"/>
            <p:cNvCxnSpPr>
              <a:stCxn id="235" idx="3"/>
              <a:endCxn id="238" idx="2"/>
            </p:cNvCxnSpPr>
            <p:nvPr/>
          </p:nvCxnSpPr>
          <p:spPr>
            <a:xfrm>
              <a:off x="2705448" y="2842058"/>
              <a:ext cx="2110329" cy="44099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8"/>
            <p:cNvCxnSpPr>
              <a:stCxn id="235" idx="3"/>
              <a:endCxn id="239" idx="2"/>
            </p:cNvCxnSpPr>
            <p:nvPr/>
          </p:nvCxnSpPr>
          <p:spPr>
            <a:xfrm flipV="1">
              <a:off x="2705448" y="2619600"/>
              <a:ext cx="2110252" cy="22245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56" name="Google Shape;256;p18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257" name="Google Shape;257;p18"/>
            <p:cNvCxnSpPr>
              <a:stCxn id="236" idx="3"/>
              <a:endCxn id="238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18"/>
            <p:cNvCxnSpPr>
              <a:stCxn id="236" idx="3"/>
              <a:endCxn id="239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18"/>
            <p:cNvCxnSpPr>
              <a:stCxn id="236" idx="3"/>
              <a:endCxn id="240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18"/>
            <p:cNvCxnSpPr>
              <a:stCxn id="236" idx="3"/>
              <a:endCxn id="241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67" name="Google Shape;267;p18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8" name="Google Shape;268;p18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9" name="Google Shape;269;p18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0" name="Google Shape;270;p18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1" name="Google Shape;271;p18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2" name="Google Shape;272;p18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3" name="Google Shape;273;p18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0" name="Google Shape;280;p19"/>
          <p:cNvSpPr/>
          <p:nvPr/>
        </p:nvSpPr>
        <p:spPr>
          <a:xfrm>
            <a:off x="488825" y="20845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1" name="Google Shape;281;p19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2" name="Google Shape;282;p19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3" name="Google Shape;283;p19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4" name="Google Shape;284;p19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5" name="Google Shape;285;p19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6" name="Google Shape;286;p19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7" name="Google Shape;287;p19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8" name="Google Shape;288;p19"/>
          <p:cNvSpPr/>
          <p:nvPr/>
        </p:nvSpPr>
        <p:spPr>
          <a:xfrm>
            <a:off x="488825" y="3019603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Non-ERASMUS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89" name="Google Shape;289;p19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290" name="Google Shape;290;p19"/>
            <p:cNvCxnSpPr>
              <a:stCxn id="279" idx="3"/>
              <a:endCxn id="283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1" name="Google Shape;291;p19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292" name="Google Shape;292;p19"/>
              <p:cNvCxnSpPr>
                <a:stCxn id="279" idx="3"/>
                <a:endCxn id="282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19"/>
              <p:cNvCxnSpPr>
                <a:stCxn id="279" idx="3"/>
                <a:endCxn id="284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19"/>
              <p:cNvCxnSpPr>
                <a:stCxn id="279" idx="3"/>
                <a:endCxn id="285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19"/>
              <p:cNvCxnSpPr>
                <a:stCxn id="279" idx="3"/>
                <a:endCxn id="286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96" name="Google Shape;296;p19"/>
          <p:cNvGrpSpPr/>
          <p:nvPr/>
        </p:nvGrpSpPr>
        <p:grpSpPr>
          <a:xfrm>
            <a:off x="2705525" y="1292850"/>
            <a:ext cx="2110200" cy="3317100"/>
            <a:chOff x="2705525" y="1292850"/>
            <a:chExt cx="2110200" cy="3317100"/>
          </a:xfrm>
        </p:grpSpPr>
        <p:cxnSp>
          <p:nvCxnSpPr>
            <p:cNvPr id="297" name="Google Shape;297;p19"/>
            <p:cNvCxnSpPr>
              <a:stCxn id="280" idx="3"/>
              <a:endCxn id="282" idx="2"/>
            </p:cNvCxnSpPr>
            <p:nvPr/>
          </p:nvCxnSpPr>
          <p:spPr>
            <a:xfrm rot="10800000" flipH="1">
              <a:off x="2705525" y="1292850"/>
              <a:ext cx="2110200" cy="11910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9"/>
            <p:cNvCxnSpPr>
              <a:stCxn id="280" idx="3"/>
              <a:endCxn id="287" idx="2"/>
            </p:cNvCxnSpPr>
            <p:nvPr/>
          </p:nvCxnSpPr>
          <p:spPr>
            <a:xfrm>
              <a:off x="2705525" y="2483850"/>
              <a:ext cx="2110200" cy="21261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9"/>
            <p:cNvCxnSpPr>
              <a:stCxn id="280" idx="3"/>
              <a:endCxn id="283" idx="2"/>
            </p:cNvCxnSpPr>
            <p:nvPr/>
          </p:nvCxnSpPr>
          <p:spPr>
            <a:xfrm>
              <a:off x="2705525" y="2483850"/>
              <a:ext cx="2110200" cy="7992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9"/>
            <p:cNvCxnSpPr>
              <a:stCxn id="280" idx="3"/>
              <a:endCxn id="284" idx="2"/>
            </p:cNvCxnSpPr>
            <p:nvPr/>
          </p:nvCxnSpPr>
          <p:spPr>
            <a:xfrm>
              <a:off x="2705525" y="2483850"/>
              <a:ext cx="2110200" cy="1359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1" name="Google Shape;301;p19"/>
          <p:cNvGrpSpPr/>
          <p:nvPr/>
        </p:nvGrpSpPr>
        <p:grpSpPr>
          <a:xfrm>
            <a:off x="2705525" y="1292803"/>
            <a:ext cx="2110200" cy="2653800"/>
            <a:chOff x="2705525" y="1292803"/>
            <a:chExt cx="2110200" cy="2653800"/>
          </a:xfrm>
        </p:grpSpPr>
        <p:cxnSp>
          <p:nvCxnSpPr>
            <p:cNvPr id="302" name="Google Shape;302;p19"/>
            <p:cNvCxnSpPr>
              <a:stCxn id="288" idx="3"/>
              <a:endCxn id="282" idx="2"/>
            </p:cNvCxnSpPr>
            <p:nvPr/>
          </p:nvCxnSpPr>
          <p:spPr>
            <a:xfrm rot="10800000" flipH="1">
              <a:off x="2705525" y="1292803"/>
              <a:ext cx="2110200" cy="21261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3" name="Google Shape;303;p19"/>
            <p:cNvCxnSpPr>
              <a:stCxn id="288" idx="3"/>
              <a:endCxn id="283" idx="2"/>
            </p:cNvCxnSpPr>
            <p:nvPr/>
          </p:nvCxnSpPr>
          <p:spPr>
            <a:xfrm rot="10800000" flipH="1">
              <a:off x="2705525" y="3283003"/>
              <a:ext cx="2110200" cy="1359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19"/>
            <p:cNvCxnSpPr>
              <a:stCxn id="288" idx="3"/>
              <a:endCxn id="284" idx="2"/>
            </p:cNvCxnSpPr>
            <p:nvPr/>
          </p:nvCxnSpPr>
          <p:spPr>
            <a:xfrm rot="10800000" flipH="1">
              <a:off x="2705525" y="2619703"/>
              <a:ext cx="2110200" cy="7992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5" name="Google Shape;305;p19"/>
            <p:cNvCxnSpPr>
              <a:stCxn id="288" idx="3"/>
              <a:endCxn id="285" idx="2"/>
            </p:cNvCxnSpPr>
            <p:nvPr/>
          </p:nvCxnSpPr>
          <p:spPr>
            <a:xfrm rot="10800000" flipH="1">
              <a:off x="2705525" y="1956103"/>
              <a:ext cx="2110200" cy="1462800"/>
            </a:xfrm>
            <a:prstGeom prst="curvedConnector3">
              <a:avLst>
                <a:gd name="adj1" fmla="val 49999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6" name="Google Shape;306;p19"/>
            <p:cNvCxnSpPr>
              <a:stCxn id="288" idx="3"/>
              <a:endCxn id="286" idx="2"/>
            </p:cNvCxnSpPr>
            <p:nvPr/>
          </p:nvCxnSpPr>
          <p:spPr>
            <a:xfrm>
              <a:off x="2705525" y="3418903"/>
              <a:ext cx="2110200" cy="527700"/>
            </a:xfrm>
            <a:prstGeom prst="curvedConnector3">
              <a:avLst>
                <a:gd name="adj1" fmla="val 50001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7" name="Google Shape;307;p19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308" name="Google Shape;308;p19"/>
            <p:cNvCxnSpPr>
              <a:stCxn id="281" idx="3"/>
              <a:endCxn id="283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>
              <a:stCxn id="281" idx="3"/>
              <a:endCxn id="284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>
              <a:stCxn id="281" idx="3"/>
              <a:endCxn id="285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>
              <a:stCxn id="281" idx="3"/>
              <a:endCxn id="286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2" name="Google Shape;312;p19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3" name="Google Shape;313;p19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4" name="Google Shape;314;p19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5" name="Google Shape;315;p19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6" name="Google Shape;316;p19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7" name="Google Shape;317;p19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8" name="Google Shape;318;p19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324" name="Google Shape;324;p20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5" name="Google Shape;325;p20"/>
          <p:cNvSpPr/>
          <p:nvPr/>
        </p:nvSpPr>
        <p:spPr>
          <a:xfrm>
            <a:off x="435557" y="251412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IKW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6" name="Google Shape;326;p20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7" name="Google Shape;327;p20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8" name="Google Shape;328;p20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9" name="Google Shape;329;p20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0" name="Google Shape;330;p20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1" name="Google Shape;331;p20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2" name="Google Shape;332;p20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34" name="Google Shape;334;p20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335" name="Google Shape;335;p20"/>
            <p:cNvCxnSpPr>
              <a:stCxn id="324" idx="3"/>
              <a:endCxn id="328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F1C23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36" name="Google Shape;336;p20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337" name="Google Shape;337;p20"/>
              <p:cNvCxnSpPr>
                <a:stCxn id="324" idx="3"/>
                <a:endCxn id="327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20"/>
              <p:cNvCxnSpPr>
                <a:stCxn id="324" idx="3"/>
                <a:endCxn id="329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20"/>
              <p:cNvCxnSpPr>
                <a:stCxn id="324" idx="3"/>
                <a:endCxn id="330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20"/>
              <p:cNvCxnSpPr>
                <a:stCxn id="324" idx="3"/>
                <a:endCxn id="331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41" name="Google Shape;341;p20"/>
          <p:cNvGrpSpPr/>
          <p:nvPr/>
        </p:nvGrpSpPr>
        <p:grpSpPr>
          <a:xfrm>
            <a:off x="2652257" y="1292700"/>
            <a:ext cx="2163520" cy="3317250"/>
            <a:chOff x="2652257" y="1292700"/>
            <a:chExt cx="2163520" cy="3317250"/>
          </a:xfrm>
        </p:grpSpPr>
        <p:cxnSp>
          <p:nvCxnSpPr>
            <p:cNvPr id="342" name="Google Shape;342;p20"/>
            <p:cNvCxnSpPr>
              <a:stCxn id="325" idx="3"/>
              <a:endCxn id="327" idx="2"/>
            </p:cNvCxnSpPr>
            <p:nvPr/>
          </p:nvCxnSpPr>
          <p:spPr>
            <a:xfrm flipV="1">
              <a:off x="2652257" y="1292700"/>
              <a:ext cx="2163443" cy="162072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20"/>
            <p:cNvCxnSpPr>
              <a:stCxn id="325" idx="3"/>
              <a:endCxn id="332" idx="2"/>
            </p:cNvCxnSpPr>
            <p:nvPr/>
          </p:nvCxnSpPr>
          <p:spPr>
            <a:xfrm>
              <a:off x="2652257" y="2913428"/>
              <a:ext cx="2163443" cy="169652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20"/>
            <p:cNvCxnSpPr>
              <a:stCxn id="325" idx="3"/>
              <a:endCxn id="328" idx="2"/>
            </p:cNvCxnSpPr>
            <p:nvPr/>
          </p:nvCxnSpPr>
          <p:spPr>
            <a:xfrm>
              <a:off x="2652257" y="2913428"/>
              <a:ext cx="2163520" cy="36962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20"/>
            <p:cNvCxnSpPr>
              <a:stCxn id="325" idx="3"/>
              <a:endCxn id="329" idx="2"/>
            </p:cNvCxnSpPr>
            <p:nvPr/>
          </p:nvCxnSpPr>
          <p:spPr>
            <a:xfrm flipV="1">
              <a:off x="2652257" y="2619600"/>
              <a:ext cx="2163443" cy="29382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52" name="Google Shape;352;p20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353" name="Google Shape;353;p20"/>
            <p:cNvCxnSpPr>
              <a:stCxn id="326" idx="3"/>
              <a:endCxn id="328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20"/>
            <p:cNvCxnSpPr>
              <a:stCxn id="326" idx="3"/>
              <a:endCxn id="329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Google Shape;355;p20"/>
            <p:cNvCxnSpPr>
              <a:stCxn id="326" idx="3"/>
              <a:endCxn id="330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6" name="Google Shape;356;p20"/>
            <p:cNvCxnSpPr>
              <a:stCxn id="326" idx="3"/>
              <a:endCxn id="331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7" name="Google Shape;357;p20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8" name="Google Shape;358;p20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9" name="Google Shape;359;p20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" name="Google Shape;360;p20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1" name="Google Shape;361;p20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2" name="Google Shape;362;p20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ERASMUS+ </a:t>
            </a:r>
            <a:endParaRPr/>
          </a:p>
        </p:txBody>
      </p:sp>
      <p:sp>
        <p:nvSpPr>
          <p:cNvPr id="368" name="Google Shape;368;p21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apply for studying at a partner university (four options)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minimally 3 months, maximally 12 months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university committee picks students for free spots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~ 150 - 420€ per month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English certificate not required for application at IKW (only after nomination during registration at partner university)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find a list of our ERASMUS-partnerships on the institute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University Partnerships</a:t>
            </a:r>
            <a:endParaRPr/>
          </a:p>
        </p:txBody>
      </p:sp>
      <p:sp>
        <p:nvSpPr>
          <p:cNvPr id="374" name="Google Shape;374;p22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apply for studying at a partner university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minimally 3 months, maximally 12 months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university committee picks students for free spots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don’t need to pay study fees, but no extra funding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apply for funding (PROMOS-program, mobility grants, scholarships)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language certificate necessary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portal of university partnerships on the website of the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office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Fulbright Study Scholarship</a:t>
            </a:r>
            <a:endParaRPr/>
          </a:p>
        </p:txBody>
      </p:sp>
      <p:sp>
        <p:nvSpPr>
          <p:cNvPr id="380" name="Google Shape;380;p2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prerequisite: bachelor’s degree or finished 6 semester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studying 4 to 9 months at US American university (self organized)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get up to 34,500USD for living &amp; partial study-fees + 600€ utilities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insurance, visa, booking and financing of travel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multiple workshops &amp; seminars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more information on the Fulbright </a:t>
            </a:r>
            <a:r>
              <a:rPr lang="en-GB" u="sng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Fulbright Travel Stipend</a:t>
            </a:r>
            <a:endParaRPr/>
          </a:p>
        </p:txBody>
      </p:sp>
      <p:sp>
        <p:nvSpPr>
          <p:cNvPr id="386" name="Google Shape;386;p2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bachelor students that finished at least 4 semesters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4 - 9 months studying at US American university (self organized)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not combinable with other (travel) stipends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travel- &amp; utilities grant: 2.000€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obligatory preparation- &amp; networking meeting in March 2020</a:t>
            </a:r>
            <a:br>
              <a:rPr lang="en-GB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more information on the Fulbright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42" name="Google Shape;42;p7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3" name="Google Shape;43;p7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4" name="Google Shape;44;p7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5" name="Google Shape;45;p7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6" name="Google Shape;46;p7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7" name="Google Shape;47;p7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… and more !</a:t>
            </a:r>
            <a:endParaRPr/>
          </a:p>
        </p:txBody>
      </p:sp>
      <p:sp>
        <p:nvSpPr>
          <p:cNvPr id="392" name="Google Shape;392;p25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DAAD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Studienstiftung des deutschen Volkes (e.g. china and east-europe)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...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Make sure to contact the international office for more information on financing your stay abroad.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6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online application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CV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motivational letter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letter of recommendation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copy of certificate of departure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transcript of records (TOR)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language certificate</a:t>
            </a:r>
            <a:endParaRPr/>
          </a:p>
          <a:p>
            <a:pPr marL="914400" lvl="1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ERASMUS: contact the CogSci Mobility Office (50/E19) for English</a:t>
            </a:r>
            <a:endParaRPr/>
          </a:p>
          <a:p>
            <a:pPr marL="914400" lvl="1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university partnerships: CogSci Mobility Office </a:t>
            </a:r>
            <a:r>
              <a:rPr lang="en-GB" i="1"/>
              <a:t>not </a:t>
            </a:r>
            <a:r>
              <a:rPr lang="en-GB"/>
              <a:t>sufficient!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description of study plan abroad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for ERASMUS: learning agreement 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sometimes: interviews</a:t>
            </a:r>
            <a:endParaRPr/>
          </a:p>
        </p:txBody>
      </p:sp>
      <p:sp>
        <p:nvSpPr>
          <p:cNvPr id="398" name="Google Shape;398;p2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Scholarships and Stipends - the usual requirements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Internships Abroad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Internships</a:t>
            </a:r>
            <a:endParaRPr/>
          </a:p>
        </p:txBody>
      </p:sp>
      <p:sp>
        <p:nvSpPr>
          <p:cNvPr id="409" name="Google Shape;409;p28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40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always self-organized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ask professors if they know about interesting projects in their field abroad.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get contact to alumni through </a:t>
            </a:r>
            <a:r>
              <a:rPr lang="en-GB" dirty="0" err="1"/>
              <a:t>CogSci</a:t>
            </a:r>
            <a:r>
              <a:rPr lang="en-GB" dirty="0"/>
              <a:t> Mobility Office or </a:t>
            </a:r>
            <a:r>
              <a:rPr lang="en-GB" dirty="0" err="1"/>
              <a:t>CogSci</a:t>
            </a:r>
            <a:r>
              <a:rPr lang="en-GB" dirty="0"/>
              <a:t> groups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get your “request of approval” signed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ERASMUS+ financial support for internships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Find internship offers &amp; stipends </a:t>
            </a:r>
            <a:br>
              <a:rPr lang="en-GB" dirty="0"/>
            </a:br>
            <a:r>
              <a:rPr lang="en-GB" dirty="0"/>
              <a:t>on the internet...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… or take the initiative and contact a research lab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900" b="1" dirty="0"/>
              <a:t>register internship &amp; acceptance to program with </a:t>
            </a:r>
            <a:r>
              <a:rPr lang="en-GB" sz="1900" b="1" dirty="0" err="1"/>
              <a:t>CogSci</a:t>
            </a:r>
            <a:r>
              <a:rPr lang="en-GB" sz="1900" b="1" dirty="0"/>
              <a:t> Mobility Office</a:t>
            </a:r>
            <a:endParaRPr sz="1900" b="1" dirty="0"/>
          </a:p>
        </p:txBody>
      </p:sp>
      <p:sp>
        <p:nvSpPr>
          <p:cNvPr id="410" name="Google Shape;410;p28"/>
          <p:cNvSpPr/>
          <p:nvPr/>
        </p:nvSpPr>
        <p:spPr>
          <a:xfrm>
            <a:off x="5500325" y="2571750"/>
            <a:ext cx="3414600" cy="1539000"/>
          </a:xfrm>
          <a:prstGeom prst="wedgeEllipseCallout">
            <a:avLst>
              <a:gd name="adj1" fmla="val -102035"/>
              <a:gd name="adj2" fmla="val 17329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RISE worldwide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MITACS </a:t>
            </a:r>
            <a:r>
              <a:rPr lang="en-GB" sz="1600" dirty="0" err="1">
                <a:latin typeface="Open Sans"/>
                <a:ea typeface="Open Sans"/>
                <a:cs typeface="Open Sans"/>
                <a:sym typeface="Open Sans"/>
              </a:rPr>
              <a:t>globalink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DAAD RISE worldwide</a:t>
            </a:r>
            <a:endParaRPr/>
          </a:p>
        </p:txBody>
      </p:sp>
      <p:sp>
        <p:nvSpPr>
          <p:cNvPr id="416" name="Google Shape;416;p29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research internships at universities worldwide (</a:t>
            </a:r>
            <a:r>
              <a:rPr lang="en-GB" u="sng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/>
              <a:t>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full scholarship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reimbursement of travel costs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insurance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three applications possible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MITACS globalink </a:t>
            </a:r>
            <a:endParaRPr/>
          </a:p>
        </p:txBody>
      </p:sp>
      <p:sp>
        <p:nvSpPr>
          <p:cNvPr id="422" name="Google Shape;422;p30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40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DAAD’s Canadian partner 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application through MITACS (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 dirty="0"/>
              <a:t>); starts as early as August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stipend provided by DAAD and MITACS (~ 800 - 1.000€ per month)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generally same stipend as DAAD worldwide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no work permit required anymore for internships in Canada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min. requirement: average grade 2.9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start of internship: May 1st - July 15th (latest date for German students)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RISE: 2 applications + MITACS: 7 applications</a:t>
            </a:r>
            <a:br>
              <a:rPr lang="en-GB" dirty="0"/>
            </a:br>
            <a:endParaRPr dirty="0"/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Note: it seems RISE applications will be rejected if the applicant rejects a      </a:t>
            </a:r>
            <a:br>
              <a:rPr lang="en-GB" dirty="0"/>
            </a:br>
            <a:r>
              <a:rPr lang="en-GB" dirty="0"/>
              <a:t>           MITACS place after being accepted</a:t>
            </a:r>
            <a:br>
              <a:rPr lang="en-GB" dirty="0"/>
            </a:b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Research Internship @ Okinawa Institute of Science (OIST)</a:t>
            </a:r>
            <a:endParaRPr/>
          </a:p>
        </p:txBody>
      </p:sp>
      <p:sp>
        <p:nvSpPr>
          <p:cNvPr id="428" name="Google Shape;428;p31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Japanese island between Japan &amp; Taiwan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topics in neurobiology, biochemistry, neuroinformatics, machine learning,...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duration: 2 to 6 months, typically 10 to 12 weeks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flexible start and end dates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living allowance 2,400 JPY ~20€ per day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commuting and accommodation support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travel cost reimbursement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2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Deadlines, Contacts, </a:t>
            </a:r>
            <a:br>
              <a:rPr lang="en-GB"/>
            </a:br>
            <a:r>
              <a:rPr lang="en-GB"/>
              <a:t>Next Steps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Even more options...</a:t>
            </a:r>
            <a:endParaRPr/>
          </a:p>
        </p:txBody>
      </p:sp>
      <p:sp>
        <p:nvSpPr>
          <p:cNvPr id="439" name="Google Shape;439;p3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Visit the website of the </a:t>
            </a:r>
            <a:r>
              <a:rPr lang="en-GB" sz="2000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office</a:t>
            </a:r>
            <a:r>
              <a:rPr lang="en-GB" sz="2000" dirty="0">
                <a:solidFill>
                  <a:srgbClr val="38761D"/>
                </a:solidFill>
              </a:rPr>
              <a:t> </a:t>
            </a:r>
            <a:r>
              <a:rPr lang="en-GB" sz="2000" dirty="0"/>
              <a:t>for more information on finding and financing internships and studying abroad.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 dirty="0"/>
              <a:t>=&gt; attend their information events, </a:t>
            </a:r>
            <a:br>
              <a:rPr lang="en-GB" sz="2000" dirty="0"/>
            </a:br>
            <a:r>
              <a:rPr lang="en-GB" sz="2000" dirty="0"/>
              <a:t>	but notice that the application process in Cognitive Science is 	different (easier) to the rest of the university!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Preparation</a:t>
            </a:r>
            <a:endParaRPr/>
          </a:p>
        </p:txBody>
      </p:sp>
      <p:sp>
        <p:nvSpPr>
          <p:cNvPr id="445" name="Google Shape;445;p34"/>
          <p:cNvSpPr txBox="1">
            <a:spLocks noGrp="1"/>
          </p:cNvSpPr>
          <p:nvPr>
            <p:ph type="body" idx="1"/>
          </p:nvPr>
        </p:nvSpPr>
        <p:spPr>
          <a:xfrm>
            <a:off x="311700" y="865325"/>
            <a:ext cx="8520600" cy="42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start planning early !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Application documents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VISA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University forms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Accommodation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Financial Support</a:t>
            </a:r>
            <a:endParaRPr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Travel plans</a:t>
            </a:r>
            <a:endParaRPr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attend all information events and ask for help</a:t>
            </a:r>
            <a:endParaRPr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read the reports</a:t>
            </a:r>
            <a:endParaRPr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contact alumni-travellers</a:t>
            </a:r>
            <a:endParaRPr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register for language tests early (if needed)</a:t>
            </a:r>
            <a:endParaRPr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self-organized internships: some sponsors want you to apply with them before finding an internship, some want you to already have one. </a:t>
            </a:r>
            <a:endParaRPr/>
          </a:p>
        </p:txBody>
      </p:sp>
      <p:sp>
        <p:nvSpPr>
          <p:cNvPr id="446" name="Google Shape;446;p34"/>
          <p:cNvSpPr/>
          <p:nvPr/>
        </p:nvSpPr>
        <p:spPr>
          <a:xfrm>
            <a:off x="5608025" y="381225"/>
            <a:ext cx="3356700" cy="3661200"/>
          </a:xfrm>
          <a:prstGeom prst="verticalScroll">
            <a:avLst>
              <a:gd name="adj" fmla="val 10616"/>
            </a:avLst>
          </a:prstGeom>
          <a:solidFill>
            <a:srgbClr val="93C47D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Application forms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CV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Language proof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Visa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Work Permit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Matriculation Certificate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Transcript of Records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Motivational Letter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Letter of Recommendation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Request of Approval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Learning Agreement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Proof of Completion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Travel Insurance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4" name="Google Shape;54;p8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55" name="Google Shape;55;p8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6" name="Google Shape;56;p8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7" name="Google Shape;57;p8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8" name="Google Shape;58;p8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9" name="Google Shape;59;p8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0" name="Google Shape;60;p8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 Deadlines - Studying</a:t>
            </a:r>
            <a:endParaRPr/>
          </a:p>
        </p:txBody>
      </p:sp>
      <p:graphicFrame>
        <p:nvGraphicFramePr>
          <p:cNvPr id="452" name="Google Shape;452;p35"/>
          <p:cNvGraphicFramePr/>
          <p:nvPr>
            <p:extLst>
              <p:ext uri="{D42A27DB-BD31-4B8C-83A1-F6EECF244321}">
                <p14:modId xmlns:p14="http://schemas.microsoft.com/office/powerpoint/2010/main" val="2147276290"/>
              </p:ext>
            </p:extLst>
          </p:nvPr>
        </p:nvGraphicFramePr>
        <p:xfrm>
          <a:off x="311700" y="1216625"/>
          <a:ext cx="8520600" cy="2986830"/>
        </p:xfrm>
        <a:graphic>
          <a:graphicData uri="http://schemas.openxmlformats.org/drawingml/2006/table">
            <a:tbl>
              <a:tblPr>
                <a:noFill/>
                <a:tableStyleId>{D1D8A088-1545-4C28-B3CF-E187A4846989}</a:tableStyleId>
              </a:tblPr>
              <a:tblGrid>
                <a:gridCol w="410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university partnerships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deadline in January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institute partnerships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deadline in January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self-organized stay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1 year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fulbright travel stipend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for 20/21: November 2019 to January 2020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fulbright study scholarship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for 20/21: deadline August 5th 2019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Auslands BAFöG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6 months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mobility grants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November 30th &amp; April 30th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 Deadlines - Internships</a:t>
            </a:r>
            <a:endParaRPr/>
          </a:p>
        </p:txBody>
      </p:sp>
      <p:graphicFrame>
        <p:nvGraphicFramePr>
          <p:cNvPr id="458" name="Google Shape;458;p36"/>
          <p:cNvGraphicFramePr/>
          <p:nvPr>
            <p:extLst>
              <p:ext uri="{D42A27DB-BD31-4B8C-83A1-F6EECF244321}">
                <p14:modId xmlns:p14="http://schemas.microsoft.com/office/powerpoint/2010/main" val="1940406437"/>
              </p:ext>
            </p:extLst>
          </p:nvPr>
        </p:nvGraphicFramePr>
        <p:xfrm>
          <a:off x="311700" y="1232625"/>
          <a:ext cx="8520600" cy="3047820"/>
        </p:xfrm>
        <a:graphic>
          <a:graphicData uri="http://schemas.openxmlformats.org/drawingml/2006/table">
            <a:tbl>
              <a:tblPr>
                <a:noFill/>
                <a:tableStyleId>{D1D8A088-1545-4C28-B3CF-E187A4846989}</a:tableStyleId>
              </a:tblPr>
              <a:tblGrid>
                <a:gridCol w="4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self-organized stay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1 year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DAAD RISE worldwide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November – December (check website)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MITACS Globalink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August – September (check website)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OIST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for April-Sept 2020: </a:t>
                      </a:r>
                      <a:b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</a:b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Sept 15th - Oct 15th 2019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ERASMUS+: Internship financial support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6 weeks in advance</a:t>
                      </a:r>
                      <a:b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</a:b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(contact </a:t>
                      </a:r>
                      <a:r>
                        <a:rPr lang="en-GB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Cogsci</a:t>
                      </a: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 Mobility Office first)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Auslands BAFöG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6 months in advance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Contacts</a:t>
            </a:r>
            <a:endParaRPr/>
          </a:p>
        </p:txBody>
      </p:sp>
      <p:sp>
        <p:nvSpPr>
          <p:cNvPr id="464" name="Google Shape;464;p37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Open Sans SemiBold"/>
                <a:ea typeface="Open Sans SemiBold"/>
                <a:cs typeface="Open Sans SemiBold"/>
                <a:sym typeface="Open Sans SemiBold"/>
              </a:rPr>
              <a:t>Cogsci</a:t>
            </a:r>
            <a:r>
              <a:rPr lang="en-GB" dirty="0">
                <a:latin typeface="Open Sans SemiBold"/>
                <a:ea typeface="Open Sans SemiBold"/>
                <a:cs typeface="Open Sans SemiBold"/>
                <a:sym typeface="Open Sans SemiBold"/>
              </a:rPr>
              <a:t> Mobility Office (50/E19)</a:t>
            </a:r>
            <a:br>
              <a:rPr lang="en-GB" dirty="0"/>
            </a:br>
            <a:r>
              <a:rPr lang="en-GB" dirty="0"/>
              <a:t>Petra </a:t>
            </a:r>
            <a:r>
              <a:rPr lang="en-GB" dirty="0" err="1"/>
              <a:t>Dießel</a:t>
            </a:r>
            <a:br>
              <a:rPr lang="en-GB" dirty="0"/>
            </a:br>
            <a:r>
              <a:rPr lang="en-GB" u="sng" dirty="0">
                <a:solidFill>
                  <a:srgbClr val="38761D"/>
                </a:solidFill>
              </a:rPr>
              <a:t>pdiessel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@uos.de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latin typeface="Open Sans SemiBold"/>
                <a:ea typeface="Open Sans SemiBold"/>
                <a:cs typeface="Open Sans SemiBold"/>
                <a:sym typeface="Open Sans SemiBold"/>
              </a:rPr>
              <a:t>International Office</a:t>
            </a:r>
            <a:br>
              <a:rPr lang="en-GB" dirty="0"/>
            </a:br>
            <a:r>
              <a:rPr lang="en-GB" dirty="0"/>
              <a:t>Laura </a:t>
            </a:r>
            <a:r>
              <a:rPr lang="en-GB" dirty="0" err="1"/>
              <a:t>Rohe</a:t>
            </a:r>
            <a:r>
              <a:rPr lang="en-GB" dirty="0"/>
              <a:t> (ERASMUS+ &amp; Internship Financing): </a:t>
            </a:r>
            <a:r>
              <a:rPr lang="en-GB" u="sng" dirty="0">
                <a:solidFill>
                  <a:srgbClr val="38761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laura.rohe@uos.de</a:t>
            </a:r>
            <a:br>
              <a:rPr lang="en-GB" dirty="0">
                <a:solidFill>
                  <a:srgbClr val="0097A7"/>
                </a:solidFill>
              </a:rPr>
            </a:br>
            <a:r>
              <a:rPr lang="en-GB" dirty="0" err="1"/>
              <a:t>Beate</a:t>
            </a:r>
            <a:r>
              <a:rPr lang="en-GB" dirty="0"/>
              <a:t> </a:t>
            </a:r>
            <a:r>
              <a:rPr lang="en-GB" dirty="0" err="1"/>
              <a:t>Teutloff</a:t>
            </a:r>
            <a:r>
              <a:rPr lang="en-GB" dirty="0"/>
              <a:t> (Overseas): </a:t>
            </a:r>
            <a:r>
              <a:rPr lang="en-GB" u="sng" dirty="0">
                <a:solidFill>
                  <a:srgbClr val="38761D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beate.teutloff@uos.de</a:t>
            </a:r>
            <a:r>
              <a:rPr lang="en-GB" dirty="0">
                <a:solidFill>
                  <a:srgbClr val="38761D"/>
                </a:solidFill>
              </a:rPr>
              <a:t> 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-GB" dirty="0"/>
            </a:br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8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 Questions?</a:t>
            </a:r>
            <a:endParaRPr/>
          </a:p>
        </p:txBody>
      </p:sp>
      <p:sp>
        <p:nvSpPr>
          <p:cNvPr id="470" name="Google Shape;470;p38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Thanks for your attention!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69" name="Google Shape;69;p9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70" name="Google Shape;70;p9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1" name="Google Shape;71;p9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2" name="Google Shape;72;p9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3" name="Google Shape;73;p9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4" name="Google Shape;74;p9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84" name="Google Shape;84;p10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85" name="Google Shape;85;p10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6" name="Google Shape;86;p10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7" name="Google Shape;87;p10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8" name="Google Shape;88;p10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9" name="Google Shape;89;p10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737342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Bring form of completion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100" name="Google Shape;100;p11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1" name="Google Shape;101;p11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3" name="Google Shape;103;p11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1464900" y="4148950"/>
            <a:ext cx="6214200" cy="8211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But what can I do abroad?          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And how do I finance this?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3" name="Google Shape;113;p12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4" name="Google Shape;114;p12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5" name="Google Shape;115;p12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6" name="Google Shape;116;p12"/>
          <p:cNvSpPr/>
          <p:nvPr/>
        </p:nvSpPr>
        <p:spPr>
          <a:xfrm>
            <a:off x="737342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Bring form of completion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117" name="Google Shape;117;p12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18" name="Google Shape;118;p12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9" name="Google Shape;119;p12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0" name="Google Shape;120;p12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1" name="Google Shape;121;p12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2" name="Google Shape;122;p12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Studying Abroad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General Idea	</a:t>
            </a:r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study abroad for at least one semester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courses may count towards your optional or compulsory optional modules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different options: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1304</Words>
  <Application>Microsoft Office PowerPoint</Application>
  <PresentationFormat>Bildschirmpräsentation (16:9)</PresentationFormat>
  <Paragraphs>317</Paragraphs>
  <Slides>33</Slides>
  <Notes>33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1" baseType="lpstr">
      <vt:lpstr>Open Sans</vt:lpstr>
      <vt:lpstr>Oswald</vt:lpstr>
      <vt:lpstr>Open Sans SemiBold</vt:lpstr>
      <vt:lpstr>Oswald Regular</vt:lpstr>
      <vt:lpstr>Open Sans Light</vt:lpstr>
      <vt:lpstr>Arial</vt:lpstr>
      <vt:lpstr>Average</vt:lpstr>
      <vt:lpstr>Slate</vt:lpstr>
      <vt:lpstr>Your Semester Abroad</vt:lpstr>
      <vt:lpstr>Obligatory Semester Abroad</vt:lpstr>
      <vt:lpstr>Obligatory Semester Abroad</vt:lpstr>
      <vt:lpstr>Obligatory Semester Abroad</vt:lpstr>
      <vt:lpstr>Obligatory Semester Abroad</vt:lpstr>
      <vt:lpstr>Obligatory Semester Abroad</vt:lpstr>
      <vt:lpstr>Obligatory Semester Abroad</vt:lpstr>
      <vt:lpstr>Studying Abroad</vt:lpstr>
      <vt:lpstr>General Idea </vt:lpstr>
      <vt:lpstr>General Idea </vt:lpstr>
      <vt:lpstr>Financial Support</vt:lpstr>
      <vt:lpstr>Financial Support</vt:lpstr>
      <vt:lpstr>Financial Support</vt:lpstr>
      <vt:lpstr>Financial Support</vt:lpstr>
      <vt:lpstr>Financial Support</vt:lpstr>
      <vt:lpstr>ERASMUS+ </vt:lpstr>
      <vt:lpstr>University Partnerships</vt:lpstr>
      <vt:lpstr>Fulbright Study Scholarship</vt:lpstr>
      <vt:lpstr>Fulbright Travel Stipend</vt:lpstr>
      <vt:lpstr>… and more !</vt:lpstr>
      <vt:lpstr>Scholarships and Stipends - the usual requirements</vt:lpstr>
      <vt:lpstr>Internships Abroad</vt:lpstr>
      <vt:lpstr>Internships</vt:lpstr>
      <vt:lpstr>DAAD RISE worldwide</vt:lpstr>
      <vt:lpstr>MITACS globalink </vt:lpstr>
      <vt:lpstr>Research Internship @ Okinawa Institute of Science (OIST)</vt:lpstr>
      <vt:lpstr>Deadlines, Contacts,  Next Steps</vt:lpstr>
      <vt:lpstr>Even more options...</vt:lpstr>
      <vt:lpstr>Preparation</vt:lpstr>
      <vt:lpstr>Application Deadlines - Studying</vt:lpstr>
      <vt:lpstr>Application Deadlines - Internships</vt:lpstr>
      <vt:lpstr>Contacts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Semester Abroad</dc:title>
  <dc:creator>pdiessel</dc:creator>
  <cp:lastModifiedBy>pdiessel</cp:lastModifiedBy>
  <cp:revision>3</cp:revision>
  <dcterms:modified xsi:type="dcterms:W3CDTF">2021-08-10T06:45:35Z</dcterms:modified>
</cp:coreProperties>
</file>